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Josefin Sans Bold" pitchFamily="2" charset="0"/>
      <p:regular r:id="rId34"/>
      <p:boldItalic r:id="rId35"/>
    </p:embeddedFont>
    <p:embeddedFont>
      <p:font typeface="Josefin Sans Regular" panose="020B0604020202020204" charset="0"/>
      <p:regular r:id="rId36"/>
    </p:embeddedFont>
    <p:embeddedFont>
      <p:font typeface="Noto Sans" panose="020B0502040504020204" pitchFamily="3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2661320"/>
            <a:ext cx="8217084" cy="4964360"/>
            <a:chOff x="0" y="0"/>
            <a:chExt cx="10956112" cy="661914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98860"/>
              <a:ext cx="10956112" cy="3193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67"/>
                </a:lnSpc>
              </a:pPr>
              <a:r>
                <a:rPr lang="en-US" sz="8274">
                  <a:solidFill>
                    <a:srgbClr val="F7B4A7"/>
                  </a:solidFill>
                  <a:latin typeface="Josefin Sans Bold Bold"/>
                </a:rPr>
                <a:t>Rostering 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0956112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 Regular"/>
                </a:rPr>
                <a:t>GROUP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58165"/>
              <a:ext cx="10956112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 Regular"/>
                </a:rPr>
                <a:t>Fundamentals of optimization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00679" y="-2061290"/>
            <a:ext cx="6414740" cy="6631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09114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8908" y="3636921"/>
            <a:ext cx="6887343" cy="33318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55544" y="6144061"/>
            <a:ext cx="10219212" cy="35224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320" y="747915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5320" y="1954507"/>
            <a:ext cx="7714897" cy="1220165"/>
            <a:chOff x="0" y="0"/>
            <a:chExt cx="10286529" cy="1626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286529" cy="777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4.Output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2417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1641" y="2210658"/>
            <a:ext cx="7714897" cy="1134489"/>
            <a:chOff x="0" y="0"/>
            <a:chExt cx="10286529" cy="15126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9858" y="4570491"/>
            <a:ext cx="7714897" cy="1134489"/>
            <a:chOff x="0" y="0"/>
            <a:chExt cx="10286529" cy="15126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633135"/>
            <a:ext cx="7312717" cy="3405721"/>
            <a:chOff x="0" y="0"/>
            <a:chExt cx="9750289" cy="454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3.Constraint progamming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6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4114" y="6802261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2862905"/>
            <a:ext cx="10552001" cy="30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1. Decision Variables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X[i,j,k] = 1 if staff i work on phase k of day j , 0 otherwise Such that: 1≤i≤ N, 1 ≤ j ≤ D, 1 ≤ k ≤ 4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Y[i,j] = 1 if staff i have a day off on day j, 0 otherwise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350"/>
          <a:stretch>
            <a:fillRect/>
          </a:stretch>
        </p:blipFill>
        <p:spPr>
          <a:xfrm>
            <a:off x="10633644" y="481439"/>
            <a:ext cx="7363533" cy="44171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2015767"/>
            <a:ext cx="9768230" cy="65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2.Constraints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Each employee works no more than one shift every day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∑1≤k ≤ 4X[i,j,k] ≤ 1,for1 ≤i≤ N,1 ≤ j ≤ D s.t 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Employees can have a day off after having a night shift on the previous day: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X[i,j-1,4] + ∑1 ≤ k ≤ 4X[i,j,k] =1 ,for 1 ≤i≤ N,1 ≤ j ≤ D,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              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Employees will not work on their off days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m[i]= ∑1 ≤ j ≤ DX[i,j,4], for 1 ≤i≤ N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Each shift will have at least α employees and β at most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"/>
              </a:rPr>
              <a:t>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α≤ ∑1≤i≤NX[i,j,k] ≤β ,for1 ≤ j ≤ D, 1 ≤ k ≤ 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8457" y="351305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65005" y="5414015"/>
            <a:ext cx="1894295" cy="42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42181" y="5967055"/>
            <a:ext cx="3144039" cy="24409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79814" y="6149118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3695663"/>
            <a:ext cx="9768230" cy="119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3. Objective function: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                   m[i] ≤ N =&gt; N min 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73371" y="804284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457" y="4919084"/>
            <a:ext cx="5543006" cy="26275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61366" y="6435716"/>
            <a:ext cx="10219212" cy="352245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8457" y="3069532"/>
            <a:ext cx="9768230" cy="59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4.Output                  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8457" y="3416890"/>
            <a:ext cx="7714897" cy="1134489"/>
            <a:chOff x="0" y="0"/>
            <a:chExt cx="10286529" cy="15126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Josefin Sans Bold"/>
                </a:rPr>
                <a:t> Number of employee in a shift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70401" y="5496242"/>
            <a:ext cx="561736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Schedule of each employee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956" y="4476750"/>
            <a:ext cx="848911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4.Heuristics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03651" y="1988562"/>
            <a:ext cx="3662625" cy="56426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7452" y="1394747"/>
            <a:ext cx="7079577" cy="1690728"/>
            <a:chOff x="0" y="0"/>
            <a:chExt cx="9439436" cy="2254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298972"/>
            <a:ext cx="7714897" cy="5665244"/>
            <a:chOff x="0" y="0"/>
            <a:chExt cx="10286529" cy="75536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Our idea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8605"/>
              <a:ext cx="10286529" cy="658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For each day, we will assign employees to the night shift such that all the conditions are satisfied, and also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incurs the smallest number of night shifts of employees (thus still optimising the total number of night shifts).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=&gt;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prioritise employees with minimal number of current night shifts and employees that have off days on the next day.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72500" y="2444800"/>
            <a:ext cx="7714897" cy="1052544"/>
            <a:chOff x="0" y="0"/>
            <a:chExt cx="10286529" cy="14033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55840" y="1981484"/>
            <a:ext cx="12147720" cy="65182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1093" y="423738"/>
            <a:ext cx="7079577" cy="1690728"/>
            <a:chOff x="0" y="0"/>
            <a:chExt cx="9439436" cy="22543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44403" y="775875"/>
            <a:ext cx="7714897" cy="1205609"/>
            <a:chOff x="0" y="0"/>
            <a:chExt cx="10286529" cy="16074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028652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Heuristics function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46123" y="744494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06383" y="6631986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038" y="2267036"/>
            <a:ext cx="8331705" cy="30995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83336"/>
            <a:ext cx="7079577" cy="1690728"/>
            <a:chOff x="0" y="0"/>
            <a:chExt cx="9439436" cy="2254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23738"/>
            <a:ext cx="7714897" cy="1205609"/>
            <a:chOff x="0" y="0"/>
            <a:chExt cx="10286529" cy="1607478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028652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2.select function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03330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Pseudo code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4782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Python code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47921" y="2267036"/>
            <a:ext cx="8108737" cy="57871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9829" y="659239"/>
            <a:ext cx="7216354" cy="8644752"/>
            <a:chOff x="0" y="0"/>
            <a:chExt cx="9621805" cy="11526336"/>
          </a:xfrm>
        </p:grpSpPr>
        <p:sp>
          <p:nvSpPr>
            <p:cNvPr id="3" name="TextBox 3"/>
            <p:cNvSpPr txBox="1"/>
            <p:nvPr/>
          </p:nvSpPr>
          <p:spPr>
            <a:xfrm>
              <a:off x="404531" y="-9525"/>
              <a:ext cx="5646936" cy="2159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49"/>
                </a:lnSpc>
              </a:pPr>
              <a:r>
                <a:rPr lang="en-US" sz="5291">
                  <a:solidFill>
                    <a:srgbClr val="F7B4A7"/>
                  </a:solidFill>
                  <a:latin typeface="Josefin Sans Bold Bold"/>
                </a:rPr>
                <a:t>Problem description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4531" y="3014529"/>
              <a:ext cx="6330512" cy="47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8"/>
                </a:lnSpc>
              </a:pPr>
              <a:r>
                <a:rPr lang="en-US" sz="1853" spc="222">
                  <a:solidFill>
                    <a:srgbClr val="94DDDE"/>
                  </a:solidFill>
                  <a:latin typeface="Josefin Sans Regular"/>
                </a:rPr>
                <a:t>ROSTERING PROBLEM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08822"/>
              <a:ext cx="9621805" cy="673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Josefin Sans Regular"/>
                </a:rPr>
                <a:t>There are N employees 1,2,..,n works in day 1,2,...,N. A day is split into four shifts: morning,noon,afternoon,night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Each day, a employee only works in 1 shift 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Who worked at the night in the previous day will have a day off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Each shift has at least a employees and max of b emplyees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Arimo"/>
                </a:rPr>
                <a:t>F(i) is a list of days off of employee i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>
                  <a:solidFill>
                    <a:srgbClr val="94DDDE"/>
                  </a:solidFill>
                  <a:latin typeface="Josefin Sans Regular"/>
                </a:rPr>
                <a:t>The maximal number of night shifts of any employee is minimized</a:t>
              </a:r>
            </a:p>
            <a:p>
              <a:pPr algn="just">
                <a:lnSpc>
                  <a:spcPts val="3321"/>
                </a:lnSpc>
              </a:pPr>
              <a:endParaRPr lang="en-US" sz="2372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45173" y="1810725"/>
            <a:ext cx="6464536" cy="31156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45173" y="6211980"/>
            <a:ext cx="10182225" cy="35741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28882" y="1205763"/>
            <a:ext cx="7079577" cy="1690728"/>
            <a:chOff x="0" y="0"/>
            <a:chExt cx="9439436" cy="22543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72500" y="600801"/>
            <a:ext cx="7714897" cy="1209925"/>
            <a:chOff x="0" y="0"/>
            <a:chExt cx="10286529" cy="16132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4.Output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88605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72500" y="7468983"/>
            <a:ext cx="7714897" cy="1060164"/>
            <a:chOff x="0" y="0"/>
            <a:chExt cx="10286529" cy="14135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45173" y="461456"/>
            <a:ext cx="7714897" cy="1134489"/>
            <a:chOff x="0" y="0"/>
            <a:chExt cx="10286529" cy="151265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45173" y="4849436"/>
            <a:ext cx="7714897" cy="1134489"/>
            <a:chOff x="0" y="0"/>
            <a:chExt cx="10286529" cy="151265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4452285"/>
            <a:ext cx="7312717" cy="2453221"/>
            <a:chOff x="0" y="0"/>
            <a:chExt cx="9750289" cy="327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144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5.Data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5847" y="2923657"/>
            <a:ext cx="9475820" cy="56806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4786" y="584506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893" y="3256200"/>
            <a:ext cx="8200935" cy="5030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43583" y="3256200"/>
            <a:ext cx="8351617" cy="503019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0339" y="3006482"/>
            <a:ext cx="9407321" cy="56782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4294" y="1028700"/>
            <a:ext cx="8278586" cy="7968343"/>
            <a:chOff x="0" y="0"/>
            <a:chExt cx="2175655" cy="2094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5655" cy="2094122"/>
            </a:xfrm>
            <a:custGeom>
              <a:avLst/>
              <a:gdLst/>
              <a:ahLst/>
              <a:cxnLst/>
              <a:rect l="l" t="t" r="r" b="b"/>
              <a:pathLst>
                <a:path w="2175655" h="2094122">
                  <a:moveTo>
                    <a:pt x="0" y="0"/>
                  </a:moveTo>
                  <a:lnTo>
                    <a:pt x="2175655" y="0"/>
                  </a:lnTo>
                  <a:lnTo>
                    <a:pt x="2175655" y="2094122"/>
                  </a:lnTo>
                  <a:lnTo>
                    <a:pt x="0" y="2094122"/>
                  </a:lnTo>
                  <a:close/>
                </a:path>
              </a:pathLst>
            </a:custGeom>
            <a:solidFill>
              <a:srgbClr val="94DDD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3831" y="4355646"/>
            <a:ext cx="10578305" cy="1904147"/>
            <a:chOff x="0" y="0"/>
            <a:chExt cx="14104407" cy="2538862"/>
          </a:xfrm>
        </p:grpSpPr>
        <p:sp>
          <p:nvSpPr>
            <p:cNvPr id="6" name="TextBox 6"/>
            <p:cNvSpPr txBox="1"/>
            <p:nvPr/>
          </p:nvSpPr>
          <p:spPr>
            <a:xfrm>
              <a:off x="0" y="-63500"/>
              <a:ext cx="14104407" cy="107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657"/>
              <a:ext cx="14104407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2618794" y="4989077"/>
            <a:ext cx="796837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358575" y="2000930"/>
            <a:ext cx="827858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46669" y="3965121"/>
            <a:ext cx="830239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2370447" y="5694589"/>
            <a:ext cx="830243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439844" y="7476820"/>
            <a:ext cx="827865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517008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Task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715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Member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715" y="4465651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Gia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9172" y="2403768"/>
            <a:ext cx="4555671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Nguyen Huu Tuan Duy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02558" y="5959147"/>
            <a:ext cx="2628900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Le Duc Anh Tuan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0180" y="7820025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Long Vu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2983" y="2113009"/>
            <a:ext cx="4281521" cy="196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60% heuristics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modeling CP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50% slides</a:t>
            </a:r>
          </a:p>
          <a:p>
            <a:pPr>
              <a:lnSpc>
                <a:spcPts val="3912"/>
              </a:lnSpc>
            </a:pPr>
            <a:endParaRPr lang="en-US" sz="2794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90737" y="5968672"/>
            <a:ext cx="4046424" cy="157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CP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Visualization</a:t>
            </a:r>
          </a:p>
          <a:p>
            <a:pPr>
              <a:lnSpc>
                <a:spcPts val="4759"/>
              </a:lnSpc>
            </a:pPr>
            <a:endParaRPr lang="en-US" sz="2800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33587" y="4023230"/>
            <a:ext cx="441871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data generation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50% slides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modeling ILP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02983" y="7489685"/>
            <a:ext cx="424542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ILP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40% Heuristics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60 Hình nền powerpoint kết thúc đẹp nhất cuối slide | Hình nền, Hình  ảnh, Cám ơn">
            <a:extLst>
              <a:ext uri="{FF2B5EF4-FFF2-40B4-BE49-F238E27FC236}">
                <a16:creationId xmlns:a16="http://schemas.microsoft.com/office/drawing/2014/main" id="{11F33D8D-8E46-4524-8416-18E80E77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08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160" y="824590"/>
            <a:ext cx="9569415" cy="1737162"/>
            <a:chOff x="0" y="0"/>
            <a:chExt cx="12759220" cy="2316217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2759220" cy="1455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4"/>
                </a:lnSpc>
              </a:pPr>
              <a:r>
                <a:rPr lang="en-US" sz="8099" spc="-81">
                  <a:solidFill>
                    <a:srgbClr val="2B4B82"/>
                  </a:solidFill>
                  <a:latin typeface="Josefin Sans Bold Bold"/>
                </a:rPr>
                <a:t>Our approach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97327"/>
              <a:ext cx="12759220" cy="62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5"/>
                </a:lnSpc>
              </a:pPr>
              <a:r>
                <a:rPr lang="en-US" sz="2399" spc="480">
                  <a:solidFill>
                    <a:srgbClr val="2B4B82"/>
                  </a:solidFill>
                  <a:latin typeface="Josefin Sans Regular"/>
                </a:rPr>
                <a:t>WHAT WE WANT TO PRESENT IN THIS SLIDE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74579" y="4453717"/>
            <a:ext cx="5779764" cy="6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Linear 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3758" y="5728424"/>
            <a:ext cx="6482614" cy="6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Constraint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30868" y="7123443"/>
            <a:ext cx="4310914" cy="6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Heuristics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0765" y="3079450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generator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4101" y="8380793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analysis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63179" y="7005709"/>
            <a:ext cx="2645731" cy="16259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894295" cy="4252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633135"/>
            <a:ext cx="7312717" cy="3405721"/>
            <a:chOff x="0" y="0"/>
            <a:chExt cx="9750289" cy="454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1.Data generator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6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00748" y="7903029"/>
            <a:ext cx="3289448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514" y="5490308"/>
            <a:ext cx="1894295" cy="42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542" r="542"/>
          <a:stretch>
            <a:fillRect/>
          </a:stretch>
        </p:blipFill>
        <p:spPr>
          <a:xfrm>
            <a:off x="9836579" y="2093245"/>
            <a:ext cx="7422721" cy="65328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369494"/>
            <a:ext cx="9768230" cy="2633066"/>
            <a:chOff x="0" y="0"/>
            <a:chExt cx="13024306" cy="3510754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generator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" y="2369464"/>
            <a:ext cx="8233344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1: Use the recursion function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2: Save the night shift random result into a matrix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3 : Construct the list F(i)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4 : Write the input into a text file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5956" y="3829050"/>
            <a:ext cx="8489114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2.Linear progamming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378" t="736" r="378"/>
          <a:stretch>
            <a:fillRect/>
          </a:stretch>
        </p:blipFill>
        <p:spPr>
          <a:xfrm>
            <a:off x="7752492" y="4886663"/>
            <a:ext cx="10040713" cy="215593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7452" y="1394747"/>
            <a:ext cx="7079577" cy="1690728"/>
            <a:chOff x="0" y="0"/>
            <a:chExt cx="9439436" cy="225430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LP 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2357020"/>
            <a:ext cx="7714897" cy="1707606"/>
            <a:chOff x="0" y="0"/>
            <a:chExt cx="10286529" cy="22768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Decision Variables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88605"/>
              <a:ext cx="10286529" cy="1308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+) X[i,j,k] = 1 if staff i work on phase k of day j , 0 otherwise Such that: 1≤i≤ N, 1 ≤ j ≤ D, 1 ≤ k ≤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52114" y="2566493"/>
            <a:ext cx="7714897" cy="1052544"/>
            <a:chOff x="0" y="0"/>
            <a:chExt cx="10286529" cy="14033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05597" y="657155"/>
            <a:ext cx="8136138" cy="89726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320" y="804197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8606" y="2594704"/>
            <a:ext cx="7714897" cy="60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94DDDE"/>
                </a:solidFill>
                <a:latin typeface="Josefin Sans Bold Bold"/>
              </a:rPr>
              <a:t>2.Constraints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606" y="3401641"/>
            <a:ext cx="7714897" cy="54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>
                <a:solidFill>
                  <a:srgbClr val="F7B4A7"/>
                </a:solidFill>
                <a:latin typeface="Josefin Sans Regular"/>
              </a:rPr>
              <a:t>Each employee works no more than one shift every day</a:t>
            </a:r>
            <a:r>
              <a:rPr lang="en-US" sz="2799">
                <a:solidFill>
                  <a:srgbClr val="FEFEFE"/>
                </a:solidFill>
                <a:latin typeface="Josefin Sans Regular"/>
              </a:rPr>
              <a:t>:∑1≤k ≤ 4X[i,j,k] ≤ 1,for1 ≤i≤ N,1 ≤ j ≤ 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>
                <a:solidFill>
                  <a:srgbClr val="F7B4A7"/>
                </a:solidFill>
                <a:latin typeface="Josefin Sans Regular"/>
              </a:rPr>
              <a:t>Employees can have a day off after having a night shift on the previous day: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X[i,j-1,4] + ∑1 ≤ k ≤ 4X[i,j,k] =1 ,for 1 ≤i≤ N,1 ≤ j ≤ 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7B4A7"/>
                </a:solidFill>
                <a:latin typeface="Josefin Sans Regular"/>
              </a:rPr>
              <a:t>+)Employees will not work on their off days: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∑1≤k≤ 4X[i,j,k]= 0,for1 ≤i≤ N,j∈F[i]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7B4A7"/>
                </a:solidFill>
                <a:latin typeface="Josefin Sans Regular"/>
              </a:rPr>
              <a:t>+)Each shift will have at least α employees and β at most: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α≤ ∑1≤i≤NX[i,j,k] ≤β ,for1 ≤ j ≤ D, 1 ≤ k ≤ 4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84350" y="-2826045"/>
            <a:ext cx="6414740" cy="6631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09114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97574" y="5724909"/>
            <a:ext cx="6755642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5320" y="4052975"/>
            <a:ext cx="10644354" cy="33438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320" y="804197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5320" y="1954507"/>
            <a:ext cx="7714897" cy="1220165"/>
            <a:chOff x="0" y="0"/>
            <a:chExt cx="10286529" cy="1626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286529" cy="777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3. Objective function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2417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636351"/>
            <a:ext cx="7714897" cy="100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osefin Sans Bold Bold"/>
              </a:rPr>
              <a:t>Z = max Σ 1≤j≤D x[i, j, 4], for 1 ≤ i ≤ 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osefin Sans Bold Bold"/>
              </a:rPr>
              <a:t>-&gt; Minimise Z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901</Words>
  <Application>Microsoft Office PowerPoint</Application>
  <PresentationFormat>Tùy chỉnh</PresentationFormat>
  <Paragraphs>114</Paragraphs>
  <Slides>26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5" baseType="lpstr">
      <vt:lpstr>Josefin Sans Bold Bold</vt:lpstr>
      <vt:lpstr>Arial</vt:lpstr>
      <vt:lpstr>Josefin Sans Bold</vt:lpstr>
      <vt:lpstr>Noto Sans</vt:lpstr>
      <vt:lpstr>Arimo Bold</vt:lpstr>
      <vt:lpstr>Calibri</vt:lpstr>
      <vt:lpstr>Josefin Sans Regular</vt:lpstr>
      <vt:lpstr>Arimo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problem</dc:title>
  <dc:creator>bip</dc:creator>
  <cp:lastModifiedBy>Hoang Gia Nguyen 20204889</cp:lastModifiedBy>
  <cp:revision>2</cp:revision>
  <dcterms:created xsi:type="dcterms:W3CDTF">2006-08-16T00:00:00Z</dcterms:created>
  <dcterms:modified xsi:type="dcterms:W3CDTF">2021-12-26T09:36:56Z</dcterms:modified>
  <dc:identifier>DAEzGTlK7WI</dc:identifier>
</cp:coreProperties>
</file>